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347" r:id="rId2"/>
    <p:sldId id="405" r:id="rId3"/>
    <p:sldId id="418" r:id="rId4"/>
    <p:sldId id="427" r:id="rId5"/>
    <p:sldId id="428" r:id="rId6"/>
    <p:sldId id="429" r:id="rId7"/>
    <p:sldId id="430" r:id="rId8"/>
    <p:sldId id="431" r:id="rId9"/>
    <p:sldId id="432" r:id="rId10"/>
    <p:sldId id="433" r:id="rId11"/>
    <p:sldId id="434" r:id="rId12"/>
    <p:sldId id="421" r:id="rId13"/>
    <p:sldId id="425" r:id="rId14"/>
    <p:sldId id="424" r:id="rId15"/>
  </p:sldIdLst>
  <p:sldSz cx="9144000" cy="6858000" type="screen4x3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B6C9"/>
    <a:srgbClr val="1165D6"/>
    <a:srgbClr val="009900"/>
    <a:srgbClr val="006600"/>
    <a:srgbClr val="003300"/>
    <a:srgbClr val="008000"/>
    <a:srgbClr val="FFFFCC"/>
    <a:srgbClr val="1165D7"/>
    <a:srgbClr val="0000F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9" autoAdjust="0"/>
    <p:restoredTop sz="95935" autoAdjust="0"/>
  </p:normalViewPr>
  <p:slideViewPr>
    <p:cSldViewPr>
      <p:cViewPr varScale="1">
        <p:scale>
          <a:sx n="84" d="100"/>
          <a:sy n="84" d="100"/>
        </p:scale>
        <p:origin x="1493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1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6332"/>
          </a:xfrm>
          <a:prstGeom prst="rect">
            <a:avLst/>
          </a:prstGeom>
        </p:spPr>
        <p:txBody>
          <a:bodyPr vert="horz" lIns="91440" tIns="45719" rIns="91440" bIns="4571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6332"/>
          </a:xfrm>
          <a:prstGeom prst="rect">
            <a:avLst/>
          </a:prstGeom>
        </p:spPr>
        <p:txBody>
          <a:bodyPr vert="horz" lIns="91440" tIns="45719" rIns="91440" bIns="45719" rtlCol="0"/>
          <a:lstStyle>
            <a:lvl1pPr algn="r">
              <a:defRPr sz="1200"/>
            </a:lvl1pPr>
          </a:lstStyle>
          <a:p>
            <a:fld id="{84691660-2B87-4785-BBE2-D3DA7F4C5718}" type="datetimeFigureOut">
              <a:rPr lang="ru-RU" smtClean="0"/>
              <a:pPr/>
              <a:t>04.11.2024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19" rIns="91440" bIns="45719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19" rIns="91440" bIns="45719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2" y="9428584"/>
            <a:ext cx="2945659" cy="496332"/>
          </a:xfrm>
          <a:prstGeom prst="rect">
            <a:avLst/>
          </a:prstGeom>
        </p:spPr>
        <p:txBody>
          <a:bodyPr vert="horz" lIns="91440" tIns="45719" rIns="91440" bIns="4571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5" y="9428584"/>
            <a:ext cx="2945659" cy="496332"/>
          </a:xfrm>
          <a:prstGeom prst="rect">
            <a:avLst/>
          </a:prstGeom>
        </p:spPr>
        <p:txBody>
          <a:bodyPr vert="horz" lIns="91440" tIns="45719" rIns="91440" bIns="45719" rtlCol="0" anchor="b"/>
          <a:lstStyle>
            <a:lvl1pPr algn="r">
              <a:defRPr sz="1200"/>
            </a:lvl1pPr>
          </a:lstStyle>
          <a:p>
            <a:fld id="{036826E7-A0C7-4510-A0B6-27F4CE0019E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856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6826E7-A0C7-4510-A0B6-27F4CE0019ED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953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CA44C-C13B-4264-9F37-EC7069CF57EA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ED632-7148-42E1-B8D7-3471CA8D5617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67FAE-7070-4A48-A942-5428AAC87B8D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BDDA9-2C36-4F24-BFB3-BA0D5CDF0176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EE9DC-617A-47F1-990A-F437B91F5905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48A0F-6347-4B2B-9E42-436D6435B2C8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C601E-CA78-4C60-AC8C-1B32D44D4A2E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F91DD-BA31-411F-94D4-53208A1E9F97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7B0FA-D7D2-48C8-892D-85F3E80DC46B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C2D1-A719-4BB0-B37D-3B4AC04BC1B1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0DA09-9741-4533-9A03-8A4852FDE1A7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AB454-8131-4FF2-B85C-C15BA51DBB24}" type="datetime1">
              <a:rPr lang="ru-RU" smtClean="0"/>
              <a:pPr/>
              <a:t>04.11.2024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4E7C9-E68A-48FC-80A3-273CCB99852B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sultant.ru/document/cons_doc_LAW_10699/" TargetMode="External"/><Relationship Id="rId2" Type="http://schemas.openxmlformats.org/officeDocument/2006/relationships/hyperlink" Target="https://www.consultant.ru/document/cons_doc_LAW_34661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9512" y="1916832"/>
            <a:ext cx="6048672" cy="1512168"/>
          </a:xfrm>
          <a:prstGeom prst="rect">
            <a:avLst/>
          </a:prstGeom>
          <a:solidFill>
            <a:srgbClr val="116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0" y="6211669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altLang="ru-RU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0" y="1914347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  <a:cs typeface="Times New Roman" panose="02020603050405020304" pitchFamily="18" charset="0"/>
              </a:rPr>
              <a:t>Уголовная и административная ответственность за разглашение сведений ограниченного доступа и неправомерный доступ к информации</a:t>
            </a:r>
            <a:endParaRPr lang="ru-RU" altLang="ru-RU" sz="24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892871F-3953-5843-88A1-9A355848E80F}"/>
              </a:ext>
            </a:extLst>
          </p:cNvPr>
          <p:cNvSpPr/>
          <p:nvPr/>
        </p:nvSpPr>
        <p:spPr>
          <a:xfrm>
            <a:off x="179512" y="3892696"/>
            <a:ext cx="914400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0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Студент гр. ИБ-21</a:t>
            </a:r>
          </a:p>
          <a:p>
            <a:r>
              <a:rPr lang="ru-RU" altLang="ru-RU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Иванов Иван Иванович</a:t>
            </a:r>
          </a:p>
        </p:txBody>
      </p:sp>
    </p:spTree>
    <p:extLst>
      <p:ext uri="{BB962C8B-B14F-4D97-AF65-F5344CB8AC3E}">
        <p14:creationId xmlns:p14="http://schemas.microsoft.com/office/powerpoint/2010/main" val="1934407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BB122-D00B-AC89-75DF-EF844A6A7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AAC78C-0F83-C81A-3C88-051580464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93F4F89-CC80-4081-04A7-2E9570F13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10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B8AD8EE9-C44D-6A86-BF79-721A2F6982EA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8D16D5ED-AD89-582A-4EB7-0079D86F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414158"/>
              </p:ext>
            </p:extLst>
          </p:nvPr>
        </p:nvGraphicFramePr>
        <p:xfrm>
          <a:off x="143508" y="1340768"/>
          <a:ext cx="8856983" cy="53077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956">
                  <a:extLst>
                    <a:ext uri="{9D8B030D-6E8A-4147-A177-3AD203B41FA5}">
                      <a16:colId xmlns:a16="http://schemas.microsoft.com/office/drawing/2014/main" val="63144487"/>
                    </a:ext>
                  </a:extLst>
                </a:gridCol>
                <a:gridCol w="2355504">
                  <a:extLst>
                    <a:ext uri="{9D8B030D-6E8A-4147-A177-3AD203B41FA5}">
                      <a16:colId xmlns:a16="http://schemas.microsoft.com/office/drawing/2014/main" val="2602091103"/>
                    </a:ext>
                  </a:extLst>
                </a:gridCol>
                <a:gridCol w="2177127">
                  <a:extLst>
                    <a:ext uri="{9D8B030D-6E8A-4147-A177-3AD203B41FA5}">
                      <a16:colId xmlns:a16="http://schemas.microsoft.com/office/drawing/2014/main" val="2132193350"/>
                    </a:ext>
                  </a:extLst>
                </a:gridCol>
                <a:gridCol w="2539396">
                  <a:extLst>
                    <a:ext uri="{9D8B030D-6E8A-4147-A177-3AD203B41FA5}">
                      <a16:colId xmlns:a16="http://schemas.microsoft.com/office/drawing/2014/main" val="1557554815"/>
                    </a:ext>
                  </a:extLst>
                </a:gridCol>
              </a:tblGrid>
              <a:tr h="671976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  <a:p>
                      <a:pPr algn="ctr"/>
                      <a:r>
                        <a:rPr lang="ru-RU" dirty="0"/>
                        <a:t>Статья 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физического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должностного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юридического лица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75628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500 – 1.000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1.000 – 2.000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10.000 – 15.000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04793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1.000 – 2.000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3.000 – 4.000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15.000 – 20.000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69616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13.12.1. ч.1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10.000 – 50.000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50.000 – 100.000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12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5.000 – 10.000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40.000 – 50.000 рублей или дисквалификация на срок до 3 лет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100.000 – 200.000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4564558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5.000 – 10.000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40.000 – 50.000 рублей или дисквалификация на срок до 3 лет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100.000 – 200.000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747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0367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3951F-9421-5DEC-0D50-1196B4153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3D2987-CD74-A087-9E45-34E948F5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84D22F-5D2F-3E06-D4C4-46122554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11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16AD109F-6006-7C58-25DE-F00411454491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4DC53CF2-757E-0B28-7468-C6BE8A25A2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977008"/>
              </p:ext>
            </p:extLst>
          </p:nvPr>
        </p:nvGraphicFramePr>
        <p:xfrm>
          <a:off x="143508" y="1340768"/>
          <a:ext cx="8856983" cy="2258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956">
                  <a:extLst>
                    <a:ext uri="{9D8B030D-6E8A-4147-A177-3AD203B41FA5}">
                      <a16:colId xmlns:a16="http://schemas.microsoft.com/office/drawing/2014/main" val="63144487"/>
                    </a:ext>
                  </a:extLst>
                </a:gridCol>
                <a:gridCol w="2355504">
                  <a:extLst>
                    <a:ext uri="{9D8B030D-6E8A-4147-A177-3AD203B41FA5}">
                      <a16:colId xmlns:a16="http://schemas.microsoft.com/office/drawing/2014/main" val="2602091103"/>
                    </a:ext>
                  </a:extLst>
                </a:gridCol>
                <a:gridCol w="2177127">
                  <a:extLst>
                    <a:ext uri="{9D8B030D-6E8A-4147-A177-3AD203B41FA5}">
                      <a16:colId xmlns:a16="http://schemas.microsoft.com/office/drawing/2014/main" val="2132193350"/>
                    </a:ext>
                  </a:extLst>
                </a:gridCol>
                <a:gridCol w="2539396">
                  <a:extLst>
                    <a:ext uri="{9D8B030D-6E8A-4147-A177-3AD203B41FA5}">
                      <a16:colId xmlns:a16="http://schemas.microsoft.com/office/drawing/2014/main" val="1557554815"/>
                    </a:ext>
                  </a:extLst>
                </a:gridCol>
              </a:tblGrid>
              <a:tr h="671976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  <a:p>
                      <a:pPr algn="ctr"/>
                      <a:r>
                        <a:rPr lang="ru-RU" dirty="0"/>
                        <a:t>Статья 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физического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должностного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юридического лица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75628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13.41. ч.1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50.000 – 100.000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200.000 – 400.000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800.000 – 4.000.000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04793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13.41. ч.3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dirty="0"/>
                        <a:t>100.000 – 200.000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400.000 – 800.000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3.000.000 – 8.000.000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696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9443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92696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Результаты по проделанной работе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12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94A5A6-ED8C-8646-B0DE-B19D48C4C6F5}"/>
              </a:ext>
            </a:extLst>
          </p:cNvPr>
          <p:cNvSpPr/>
          <p:nvPr/>
        </p:nvSpPr>
        <p:spPr>
          <a:xfrm>
            <a:off x="395536" y="1812403"/>
            <a:ext cx="839130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Выделили и описали все нужные статьи из УК и КоАП РФ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Выяснили, когда наступает ответственность за соответствующие правонарушения, указанные в рассмотренных статьях УК и КоАП РФ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Отметили, какая наступает ответственность за каждое из рассмотренных правонарушений</a:t>
            </a:r>
            <a:br>
              <a:rPr lang="ru-RU" sz="2000" dirty="0"/>
            </a:br>
            <a:r>
              <a:rPr lang="ru-RU" sz="2000" dirty="0"/>
              <a:t> 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435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692696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Список использованных источников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13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94A5A6-ED8C-8646-B0DE-B19D48C4C6F5}"/>
              </a:ext>
            </a:extLst>
          </p:cNvPr>
          <p:cNvSpPr/>
          <p:nvPr/>
        </p:nvSpPr>
        <p:spPr>
          <a:xfrm>
            <a:off x="395536" y="1812403"/>
            <a:ext cx="839130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" dirty="0"/>
              <a:t>1</a:t>
            </a:r>
            <a:r>
              <a:rPr lang="ru-RU" dirty="0"/>
              <a:t>)</a:t>
            </a:r>
            <a:r>
              <a:rPr lang="en" dirty="0"/>
              <a:t> </a:t>
            </a:r>
            <a:r>
              <a:rPr lang="en-US" dirty="0">
                <a:hlinkClick r:id="rId2"/>
              </a:rPr>
              <a:t>https://www.consultant.ru/document/cons_doc_LAW_34661/</a:t>
            </a:r>
            <a:r>
              <a:rPr lang="ru-RU" dirty="0"/>
              <a:t> - КоАП РФ от 30.12.2001 </a:t>
            </a:r>
            <a:r>
              <a:rPr lang="en-US" dirty="0"/>
              <a:t>N 195-</a:t>
            </a:r>
            <a:r>
              <a:rPr lang="ru-RU" dirty="0"/>
              <a:t>ФЗ (ред. от 14.10.2024)</a:t>
            </a:r>
          </a:p>
          <a:p>
            <a:pPr algn="just"/>
            <a:r>
              <a:rPr lang="en" dirty="0"/>
              <a:t>2</a:t>
            </a:r>
            <a:r>
              <a:rPr lang="ru-RU" dirty="0"/>
              <a:t>)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https://www.consultant.ru/document/cons_doc_LAW_10699/</a:t>
            </a:r>
            <a:r>
              <a:rPr lang="ru-RU" dirty="0"/>
              <a:t> - УК РФ от 13.06.1996 </a:t>
            </a:r>
            <a:r>
              <a:rPr lang="en-US" dirty="0"/>
              <a:t>N 63-</a:t>
            </a:r>
            <a:r>
              <a:rPr lang="ru-RU" dirty="0"/>
              <a:t>ФЗ (ред. от 02.10.2024)</a:t>
            </a:r>
            <a:endParaRPr lang="ru-RU" sz="2000" dirty="0"/>
          </a:p>
          <a:p>
            <a:pPr algn="just"/>
            <a:endParaRPr lang="ru-RU" sz="2000" dirty="0"/>
          </a:p>
          <a:p>
            <a:pPr algn="just"/>
            <a:br>
              <a:rPr lang="ru-RU" sz="2000" dirty="0"/>
            </a:br>
            <a:r>
              <a:rPr lang="ru-RU" sz="2000" dirty="0"/>
              <a:t> </a:t>
            </a:r>
            <a:endParaRPr lang="ru-RU" sz="2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259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7335" y="2924944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4800" b="1" spc="-100" dirty="0">
                <a:latin typeface="+mn-lt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14</a:t>
            </a:fld>
            <a:endParaRPr lang="ru-RU" sz="14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577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8680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Цель и задачи доклада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2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94A5A6-ED8C-8646-B0DE-B19D48C4C6F5}"/>
              </a:ext>
            </a:extLst>
          </p:cNvPr>
          <p:cNvSpPr/>
          <p:nvPr/>
        </p:nvSpPr>
        <p:spPr>
          <a:xfrm>
            <a:off x="395536" y="1650280"/>
            <a:ext cx="839130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Цель работы:  </a:t>
            </a:r>
            <a:r>
              <a:rPr lang="ru-RU" sz="2400" dirty="0"/>
              <a:t>Изучить статьи УК и КоАП РФ, связанные с ответственностью за разглашение сведений ограниченного доступа и неправомерный доступ к информации</a:t>
            </a:r>
            <a:endParaRPr lang="ru-RU" sz="2000" dirty="0">
              <a:solidFill>
                <a:srgbClr val="FF0000"/>
              </a:solidFill>
            </a:endParaRPr>
          </a:p>
          <a:p>
            <a:endParaRPr lang="ru-RU" sz="2400" dirty="0"/>
          </a:p>
          <a:p>
            <a:r>
              <a:rPr lang="ru-RU" sz="2400" b="1" dirty="0"/>
              <a:t>Задачи работы: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400" dirty="0"/>
              <a:t>Выделить нужные статьи из УК и КоАП РФ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400" dirty="0"/>
              <a:t>Выяснить, когда наступает ответственность</a:t>
            </a:r>
          </a:p>
          <a:p>
            <a:pPr marL="342900" indent="-342900">
              <a:buFont typeface="Arial" panose="020B0604020202020204" pitchFamily="34" charset="0"/>
              <a:buChar char="−"/>
            </a:pPr>
            <a:r>
              <a:rPr lang="ru-RU" sz="2400" dirty="0"/>
              <a:t>Отметить, какая наступает ответственность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8680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Основные термины и определения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3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494A5A6-ED8C-8646-B0DE-B19D48C4C6F5}"/>
              </a:ext>
            </a:extLst>
          </p:cNvPr>
          <p:cNvSpPr/>
          <p:nvPr/>
        </p:nvSpPr>
        <p:spPr>
          <a:xfrm>
            <a:off x="395536" y="1812403"/>
            <a:ext cx="8391306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ru-RU" b="1" dirty="0"/>
              <a:t>Информация</a:t>
            </a:r>
            <a:r>
              <a:rPr lang="ru-RU" dirty="0"/>
              <a:t> – сведения (сообщения, данные) независимо от формы их представления. (ФЗ-149 от 18.03.2019)</a:t>
            </a:r>
          </a:p>
          <a:p>
            <a:pPr algn="just"/>
            <a:br>
              <a:rPr lang="ru-RU" sz="2000" dirty="0"/>
            </a:br>
            <a:r>
              <a:rPr lang="ru-RU" b="1" dirty="0"/>
              <a:t>УК РФ</a:t>
            </a:r>
            <a:r>
              <a:rPr lang="ru-RU" dirty="0"/>
              <a:t> – уголовный кодекс Российской Федерации</a:t>
            </a:r>
            <a:endParaRPr lang="en-US" dirty="0"/>
          </a:p>
          <a:p>
            <a:pPr algn="just"/>
            <a:endParaRPr lang="en-US" b="1" dirty="0"/>
          </a:p>
          <a:p>
            <a:pPr algn="just"/>
            <a:r>
              <a:rPr lang="ru-RU" b="1" dirty="0"/>
              <a:t>КоАП РФ </a:t>
            </a:r>
            <a:r>
              <a:rPr lang="ru-RU" dirty="0"/>
              <a:t>– кодекс об административных правонарушениях Российской Федерации</a:t>
            </a:r>
          </a:p>
          <a:p>
            <a:pPr algn="just"/>
            <a:endParaRPr lang="en-US" b="1" dirty="0"/>
          </a:p>
          <a:p>
            <a:pPr algn="just"/>
            <a:r>
              <a:rPr lang="ru-RU" b="1" dirty="0"/>
              <a:t>ФЗ РФ</a:t>
            </a:r>
            <a:r>
              <a:rPr lang="ru-RU" dirty="0"/>
              <a:t> – Федеральный закон Российской Федерации</a:t>
            </a:r>
            <a:br>
              <a:rPr lang="ru-RU" dirty="0"/>
            </a:br>
            <a:endParaRPr lang="en-US" dirty="0"/>
          </a:p>
          <a:p>
            <a:pPr algn="just"/>
            <a:r>
              <a:rPr lang="ru-RU" b="1" dirty="0"/>
              <a:t>КИИ РФ </a:t>
            </a:r>
            <a:r>
              <a:rPr lang="ru-RU" dirty="0"/>
              <a:t>– критическая информационная инфраструктура Российской Федерации</a:t>
            </a:r>
          </a:p>
          <a:p>
            <a:pPr algn="just"/>
            <a:endParaRPr lang="ru-RU" dirty="0"/>
          </a:p>
          <a:p>
            <a:pPr algn="just"/>
            <a:r>
              <a:rPr lang="ru-RU" b="1" dirty="0"/>
              <a:t>ПО</a:t>
            </a:r>
            <a:r>
              <a:rPr lang="ru-RU" dirty="0"/>
              <a:t> – программное обеспечение, компьютерная программа</a:t>
            </a:r>
          </a:p>
          <a:p>
            <a:pPr algn="just"/>
            <a:endParaRPr lang="ru-RU" dirty="0"/>
          </a:p>
          <a:p>
            <a:pPr algn="just"/>
            <a:r>
              <a:rPr lang="ru-RU" b="1" dirty="0"/>
              <a:t>СЗИ </a:t>
            </a:r>
            <a:r>
              <a:rPr lang="ru-RU" dirty="0"/>
              <a:t>– средство защиты информации</a:t>
            </a:r>
          </a:p>
          <a:p>
            <a:pPr algn="just"/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55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C740E-D67C-2503-4D39-1F3B9B265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трелка: изогнутая 7">
            <a:extLst>
              <a:ext uri="{FF2B5EF4-FFF2-40B4-BE49-F238E27FC236}">
                <a16:creationId xmlns:a16="http://schemas.microsoft.com/office/drawing/2014/main" id="{12AA0A02-3657-34F2-97A8-F9BEA1420335}"/>
              </a:ext>
            </a:extLst>
          </p:cNvPr>
          <p:cNvSpPr/>
          <p:nvPr/>
        </p:nvSpPr>
        <p:spPr>
          <a:xfrm rot="5400000">
            <a:off x="5251434" y="1678095"/>
            <a:ext cx="1368153" cy="2727021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B39216-8EF6-0CF6-E653-F7E7C86CD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Откуда брать статьи?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D461B0-E3EA-E2EC-AF64-5835DB4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4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50802D5D-DBD3-FD46-5076-1B460DD5A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5250" l="10000" r="90000">
                        <a14:foregroundMark x1="40625" y1="13500" x2="49750" y2="15000"/>
                        <a14:foregroundMark x1="52625" y1="11250" x2="39875" y2="14750"/>
                        <a14:foregroundMark x1="43625" y1="9250" x2="50125" y2="4000"/>
                        <a14:foregroundMark x1="51000" y1="3000" x2="51000" y2="3000"/>
                        <a14:foregroundMark x1="51250" y1="3500" x2="51250" y2="3500"/>
                        <a14:foregroundMark x1="51750" y1="3750" x2="51750" y2="3750"/>
                        <a14:foregroundMark x1="52875" y1="88500" x2="52875" y2="88500"/>
                        <a14:foregroundMark x1="36250" y1="95250" x2="36250" y2="9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679040"/>
            <a:ext cx="4644947" cy="232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B8C0DCD6-2E7E-8399-13B2-5FFA3AA53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883" l="10000" r="97500">
                        <a14:foregroundMark x1="12422" y1="17799" x2="25859" y2="87705"/>
                        <a14:foregroundMark x1="25859" y1="87705" x2="30938" y2="96136"/>
                        <a14:foregroundMark x1="30938" y1="96136" x2="44531" y2="96370"/>
                        <a14:foregroundMark x1="44531" y1="96370" x2="90391" y2="93208"/>
                        <a14:foregroundMark x1="90391" y1="93208" x2="97734" y2="84426"/>
                        <a14:foregroundMark x1="97734" y1="84426" x2="95078" y2="71897"/>
                        <a14:foregroundMark x1="95078" y1="71897" x2="60859" y2="4450"/>
                        <a14:foregroundMark x1="60859" y1="4450" x2="45078" y2="6323"/>
                        <a14:foregroundMark x1="45078" y1="6323" x2="32969" y2="10656"/>
                        <a14:foregroundMark x1="26875" y1="89578" x2="50234" y2="93560"/>
                        <a14:foregroundMark x1="50234" y1="93560" x2="61016" y2="92506"/>
                        <a14:foregroundMark x1="62656" y1="95199" x2="93750" y2="96370"/>
                        <a14:foregroundMark x1="97500" y1="77283" x2="97500" y2="77283"/>
                        <a14:foregroundMark x1="61016" y1="468" x2="61016" y2="468"/>
                        <a14:foregroundMark x1="12969" y1="31030" x2="11172" y2="22951"/>
                        <a14:foregroundMark x1="25234" y1="97424" x2="19766" y2="70258"/>
                        <a14:foregroundMark x1="17188" y1="58782" x2="26016" y2="98361"/>
                        <a14:foregroundMark x1="17500" y1="59251" x2="26016" y2="99063"/>
                        <a14:foregroundMark x1="21484" y1="81265" x2="24609" y2="99883"/>
                        <a14:foregroundMark x1="18984" y1="70023" x2="17734" y2="59602"/>
                        <a14:foregroundMark x1="16953" y1="60539" x2="16953" y2="60539"/>
                        <a14:foregroundMark x1="16953" y1="60773" x2="19609" y2="67564"/>
                        <a14:foregroundMark x1="17969" y1="64637" x2="17969" y2="64637"/>
                        <a14:backgroundMark x1="10469" y1="12881" x2="28516" y2="7611"/>
                        <a14:backgroundMark x1="28516" y1="7611" x2="7187" y2="3513"/>
                        <a14:backgroundMark x1="7187" y1="3513" x2="7031" y2="35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696" y="3762603"/>
            <a:ext cx="3851920" cy="256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49F70C7F-B399-41AB-9A9D-1B15FBC4839F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Стрелка: изогнутая 5">
            <a:extLst>
              <a:ext uri="{FF2B5EF4-FFF2-40B4-BE49-F238E27FC236}">
                <a16:creationId xmlns:a16="http://schemas.microsoft.com/office/drawing/2014/main" id="{4110C6B7-C174-3F9B-59A7-B4E0E00EC07D}"/>
              </a:ext>
            </a:extLst>
          </p:cNvPr>
          <p:cNvSpPr/>
          <p:nvPr/>
        </p:nvSpPr>
        <p:spPr>
          <a:xfrm rot="16200000" flipH="1">
            <a:off x="2524413" y="1678096"/>
            <a:ext cx="1368153" cy="2727021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00692D4-C611-DC79-29F1-8B94F6FD5C1C}"/>
              </a:ext>
            </a:extLst>
          </p:cNvPr>
          <p:cNvSpPr/>
          <p:nvPr/>
        </p:nvSpPr>
        <p:spPr>
          <a:xfrm rot="5400000">
            <a:off x="4283968" y="2132864"/>
            <a:ext cx="576064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981C05C1-E072-2714-190B-0AD7326866D4}"/>
              </a:ext>
            </a:extLst>
          </p:cNvPr>
          <p:cNvSpPr/>
          <p:nvPr/>
        </p:nvSpPr>
        <p:spPr>
          <a:xfrm>
            <a:off x="2771800" y="1417720"/>
            <a:ext cx="3600400" cy="643747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597EDCC-5165-A8A2-C9A1-199FC66814AC}"/>
              </a:ext>
            </a:extLst>
          </p:cNvPr>
          <p:cNvSpPr txBox="1">
            <a:spLocks/>
          </p:cNvSpPr>
          <p:nvPr/>
        </p:nvSpPr>
        <p:spPr>
          <a:xfrm>
            <a:off x="2771800" y="1196752"/>
            <a:ext cx="3600400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Источники права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CA0A5344-A76B-885A-4489-6F32C54E73A7}"/>
              </a:ext>
            </a:extLst>
          </p:cNvPr>
          <p:cNvSpPr txBox="1">
            <a:spLocks/>
          </p:cNvSpPr>
          <p:nvPr/>
        </p:nvSpPr>
        <p:spPr>
          <a:xfrm>
            <a:off x="1690265" y="5981142"/>
            <a:ext cx="872120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000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7547E23E-4C11-8ED1-43F9-10277018B990}"/>
              </a:ext>
            </a:extLst>
          </p:cNvPr>
          <p:cNvSpPr txBox="1">
            <a:spLocks/>
          </p:cNvSpPr>
          <p:nvPr/>
        </p:nvSpPr>
        <p:spPr>
          <a:xfrm>
            <a:off x="6876256" y="6332556"/>
            <a:ext cx="1165423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000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</p:spTree>
    <p:extLst>
      <p:ext uri="{BB962C8B-B14F-4D97-AF65-F5344CB8AC3E}">
        <p14:creationId xmlns:p14="http://schemas.microsoft.com/office/powerpoint/2010/main" val="2124483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0E1D8-3622-B247-7E56-FD407C75E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02682A-18B9-FEDB-A51B-299DBA971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02F669-473F-66B4-2E34-25BD12357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5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078425C1-A54D-2577-3973-F5B1CAB79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5250" l="10000" r="90000">
                        <a14:foregroundMark x1="40625" y1="13500" x2="49750" y2="15000"/>
                        <a14:foregroundMark x1="52625" y1="11250" x2="39875" y2="14750"/>
                        <a14:foregroundMark x1="43625" y1="9250" x2="50125" y2="4000"/>
                        <a14:foregroundMark x1="51000" y1="3000" x2="51000" y2="3000"/>
                        <a14:foregroundMark x1="51250" y1="3500" x2="51250" y2="3500"/>
                        <a14:foregroundMark x1="51750" y1="3750" x2="51750" y2="3750"/>
                        <a14:foregroundMark x1="52875" y1="88500" x2="52875" y2="88500"/>
                        <a14:foregroundMark x1="36250" y1="95250" x2="36250" y2="9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877" y="660275"/>
            <a:ext cx="2233642" cy="111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B78B24A7-A2CB-4698-E9C0-F1B7C869D5BC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D16F301-03BF-E5B8-DBF8-DE315E396B10}"/>
              </a:ext>
            </a:extLst>
          </p:cNvPr>
          <p:cNvSpPr/>
          <p:nvPr/>
        </p:nvSpPr>
        <p:spPr>
          <a:xfrm>
            <a:off x="395536" y="1812403"/>
            <a:ext cx="67687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ru-RU" dirty="0"/>
              <a:t>В рамках темы нашей презентации нам необходима Глава 28 УК РФ. «Преступления в сфере компьютерной информации»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B70A24C-771D-7AAA-D38F-F0CC399D8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341" y="2473250"/>
            <a:ext cx="2190257" cy="145980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5DFBE86-AFE6-CE16-B8CA-459EA0D165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972" y="4309054"/>
            <a:ext cx="2233642" cy="1490956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6E440608-6770-1F59-D700-4D0491BA2A09}"/>
              </a:ext>
            </a:extLst>
          </p:cNvPr>
          <p:cNvSpPr txBox="1">
            <a:spLocks/>
          </p:cNvSpPr>
          <p:nvPr/>
        </p:nvSpPr>
        <p:spPr>
          <a:xfrm>
            <a:off x="7699638" y="1643597"/>
            <a:ext cx="872120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69546F-94CD-75F7-83BD-762CC587A01D}"/>
              </a:ext>
            </a:extLst>
          </p:cNvPr>
          <p:cNvSpPr txBox="1"/>
          <p:nvPr/>
        </p:nvSpPr>
        <p:spPr>
          <a:xfrm>
            <a:off x="395536" y="2546897"/>
            <a:ext cx="61576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ru-RU" dirty="0"/>
              <a:t>Согласно Статье 272, Неправомерный доступ к охраняемой законом информации, повлёкший за собой </a:t>
            </a:r>
            <a:r>
              <a:rPr lang="ru-RU" i="1" dirty="0"/>
              <a:t>уничтожение, блокирование,</a:t>
            </a:r>
            <a:r>
              <a:rPr lang="ru-RU" dirty="0"/>
              <a:t> </a:t>
            </a:r>
            <a:r>
              <a:rPr lang="ru-RU" i="1" dirty="0"/>
              <a:t>модификацию </a:t>
            </a:r>
            <a:r>
              <a:rPr lang="ru-RU" dirty="0"/>
              <a:t>или </a:t>
            </a:r>
            <a:r>
              <a:rPr lang="ru-RU" i="1" dirty="0"/>
              <a:t>копирование </a:t>
            </a:r>
            <a:r>
              <a:rPr lang="ru-RU" dirty="0"/>
              <a:t>этой информации.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Наказывается штрафом до </a:t>
            </a:r>
            <a:r>
              <a:rPr lang="ru-RU" b="1" dirty="0"/>
              <a:t>200.000 рублей </a:t>
            </a:r>
            <a:r>
              <a:rPr lang="ru-RU" dirty="0"/>
              <a:t>или </a:t>
            </a:r>
            <a:r>
              <a:rPr lang="ru-RU" b="1" dirty="0"/>
              <a:t>доход</a:t>
            </a:r>
            <a:r>
              <a:rPr lang="ru-RU" dirty="0"/>
              <a:t> осуждённого </a:t>
            </a:r>
            <a:r>
              <a:rPr lang="ru-RU" b="1" dirty="0"/>
              <a:t>за период до 18 месяцев</a:t>
            </a:r>
            <a:br>
              <a:rPr lang="ru-RU" dirty="0"/>
            </a:br>
            <a:r>
              <a:rPr lang="ru-RU" dirty="0"/>
              <a:t>либо </a:t>
            </a:r>
            <a:r>
              <a:rPr lang="ru-RU" b="1" dirty="0"/>
              <a:t>исправительными работами </a:t>
            </a:r>
            <a:r>
              <a:rPr lang="ru-RU" dirty="0"/>
              <a:t>на срок </a:t>
            </a:r>
            <a:r>
              <a:rPr lang="ru-RU" b="1" dirty="0"/>
              <a:t>до 1 года</a:t>
            </a:r>
            <a:r>
              <a:rPr lang="ru-RU" dirty="0"/>
              <a:t>, либо </a:t>
            </a:r>
            <a:r>
              <a:rPr lang="ru-RU" b="1" dirty="0"/>
              <a:t>ограничением свободы </a:t>
            </a:r>
            <a:r>
              <a:rPr lang="ru-RU" dirty="0"/>
              <a:t>на срок </a:t>
            </a:r>
            <a:r>
              <a:rPr lang="ru-RU" b="1" dirty="0"/>
              <a:t>до 2 лет</a:t>
            </a:r>
            <a:r>
              <a:rPr lang="ru-RU" dirty="0"/>
              <a:t>, </a:t>
            </a:r>
            <a:br>
              <a:rPr lang="ru-RU" dirty="0"/>
            </a:br>
            <a:r>
              <a:rPr lang="ru-RU" dirty="0"/>
              <a:t>либо </a:t>
            </a:r>
            <a:r>
              <a:rPr lang="ru-RU" b="1" dirty="0"/>
              <a:t>принудительными работами </a:t>
            </a:r>
            <a:r>
              <a:rPr lang="ru-RU" dirty="0"/>
              <a:t>на срок </a:t>
            </a:r>
            <a:r>
              <a:rPr lang="ru-RU" b="1" dirty="0"/>
              <a:t>до 2 лет</a:t>
            </a:r>
            <a:r>
              <a:rPr lang="ru-RU" dirty="0"/>
              <a:t>, </a:t>
            </a:r>
            <a:br>
              <a:rPr lang="ru-RU" dirty="0"/>
            </a:br>
            <a:r>
              <a:rPr lang="ru-RU" dirty="0"/>
              <a:t>либо </a:t>
            </a:r>
            <a:r>
              <a:rPr lang="ru-RU" b="1" dirty="0"/>
              <a:t>лишением свободы </a:t>
            </a:r>
            <a:r>
              <a:rPr lang="ru-RU" dirty="0"/>
              <a:t>на </a:t>
            </a:r>
            <a:r>
              <a:rPr lang="ru-RU" b="1" dirty="0"/>
              <a:t>тот же срок</a:t>
            </a:r>
            <a:r>
              <a:rPr lang="ru-RU" dirty="0"/>
              <a:t>.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  <a:p>
            <a:endParaRPr lang="ru-RU" dirty="0"/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C1C81A30-65CE-542E-4D8B-4F1317BEA738}"/>
              </a:ext>
            </a:extLst>
          </p:cNvPr>
          <p:cNvSpPr txBox="1">
            <a:spLocks/>
          </p:cNvSpPr>
          <p:nvPr/>
        </p:nvSpPr>
        <p:spPr>
          <a:xfrm>
            <a:off x="7524328" y="3829706"/>
            <a:ext cx="944838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Штраф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832A26BA-D584-84C6-8F2C-00F17BEA691B}"/>
              </a:ext>
            </a:extLst>
          </p:cNvPr>
          <p:cNvSpPr txBox="1">
            <a:spLocks/>
          </p:cNvSpPr>
          <p:nvPr/>
        </p:nvSpPr>
        <p:spPr>
          <a:xfrm>
            <a:off x="6759972" y="5832600"/>
            <a:ext cx="2233642" cy="52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000" spc="-100" dirty="0">
                <a:latin typeface="+mn-lt"/>
                <a:cs typeface="Times New Roman" panose="02020603050405020304" pitchFamily="18" charset="0"/>
              </a:rPr>
              <a:t>Исправительные или принудительные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1475756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7D061-3472-4E61-D8C3-C5B6F0433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588ADB-B75F-7D91-FDAE-21755E7C9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BEADBE-3D52-E3FB-AA81-532DE0E7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6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0B85EF9A-472E-37BE-0861-FA7172872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5250" l="10000" r="90000">
                        <a14:foregroundMark x1="40625" y1="13500" x2="49750" y2="15000"/>
                        <a14:foregroundMark x1="52625" y1="11250" x2="39875" y2="14750"/>
                        <a14:foregroundMark x1="43625" y1="9250" x2="50125" y2="4000"/>
                        <a14:foregroundMark x1="51000" y1="3000" x2="51000" y2="3000"/>
                        <a14:foregroundMark x1="51250" y1="3500" x2="51250" y2="3500"/>
                        <a14:foregroundMark x1="51750" y1="3750" x2="51750" y2="3750"/>
                        <a14:foregroundMark x1="52875" y1="88500" x2="52875" y2="88500"/>
                        <a14:foregroundMark x1="36250" y1="95250" x2="36250" y2="9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877" y="660275"/>
            <a:ext cx="2233642" cy="111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E089E84C-F5FE-86BA-C737-33344AB7A043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2FC501A-CC43-0053-D156-83719D9C8E2B}"/>
              </a:ext>
            </a:extLst>
          </p:cNvPr>
          <p:cNvSpPr/>
          <p:nvPr/>
        </p:nvSpPr>
        <p:spPr>
          <a:xfrm>
            <a:off x="395536" y="1812403"/>
            <a:ext cx="67687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ru-RU" dirty="0"/>
              <a:t>В рамках темы нашей презентации нам необходима Глава 28 УК РФ. «Преступления в сфере компьютерной информации»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1ED299A-FA18-6BE7-CD4E-83B934A89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341" y="2473250"/>
            <a:ext cx="2190257" cy="145980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50839A-6F80-AE4C-842C-4BDA29FD2F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972" y="4309054"/>
            <a:ext cx="2233642" cy="1490956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DCC8D7A2-37D5-4062-5C88-ACF67DC16B05}"/>
              </a:ext>
            </a:extLst>
          </p:cNvPr>
          <p:cNvSpPr txBox="1">
            <a:spLocks/>
          </p:cNvSpPr>
          <p:nvPr/>
        </p:nvSpPr>
        <p:spPr>
          <a:xfrm>
            <a:off x="7699638" y="1643597"/>
            <a:ext cx="872120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1B9D0D-FEED-346E-6214-7B85981B659E}"/>
              </a:ext>
            </a:extLst>
          </p:cNvPr>
          <p:cNvSpPr txBox="1"/>
          <p:nvPr/>
        </p:nvSpPr>
        <p:spPr>
          <a:xfrm>
            <a:off x="395536" y="2546897"/>
            <a:ext cx="61576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ru-RU" dirty="0"/>
              <a:t>Согласно Статье 274.1, ч.1, Неправомерное воздействие на КИИ РФ посредством вредоносного ПО с целью </a:t>
            </a:r>
            <a:r>
              <a:rPr lang="ru-RU" i="1" dirty="0"/>
              <a:t>уничтожения, блокирования,</a:t>
            </a:r>
            <a:r>
              <a:rPr lang="ru-RU" dirty="0"/>
              <a:t> </a:t>
            </a:r>
            <a:r>
              <a:rPr lang="ru-RU" i="1" dirty="0"/>
              <a:t>модификации </a:t>
            </a:r>
            <a:r>
              <a:rPr lang="ru-RU" dirty="0"/>
              <a:t>или </a:t>
            </a:r>
            <a:r>
              <a:rPr lang="ru-RU" i="1" dirty="0"/>
              <a:t>копирования </a:t>
            </a:r>
            <a:r>
              <a:rPr lang="ru-RU" dirty="0"/>
              <a:t>информации, содержащийся в ней или нейтрализация средств защиты указанной информации.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Наказываются </a:t>
            </a:r>
            <a:r>
              <a:rPr lang="ru-RU" b="1" dirty="0"/>
              <a:t>принудительными работами </a:t>
            </a:r>
            <a:r>
              <a:rPr lang="ru-RU" dirty="0"/>
              <a:t>на срок </a:t>
            </a:r>
            <a:r>
              <a:rPr lang="ru-RU" b="1" dirty="0"/>
              <a:t>до 5 лет </a:t>
            </a:r>
            <a:r>
              <a:rPr lang="ru-RU" dirty="0"/>
              <a:t>с </a:t>
            </a:r>
            <a:r>
              <a:rPr lang="ru-RU" b="1" dirty="0"/>
              <a:t>ограничением свободы </a:t>
            </a:r>
            <a:r>
              <a:rPr lang="ru-RU" dirty="0"/>
              <a:t>на срок </a:t>
            </a:r>
            <a:r>
              <a:rPr lang="ru-RU" b="1" dirty="0"/>
              <a:t>до 2 лет </a:t>
            </a:r>
            <a:r>
              <a:rPr lang="ru-RU" dirty="0"/>
              <a:t>или без такового либо </a:t>
            </a:r>
            <a:r>
              <a:rPr lang="ru-RU" b="1" dirty="0"/>
              <a:t>лишением свободы </a:t>
            </a:r>
            <a:r>
              <a:rPr lang="ru-RU" dirty="0"/>
              <a:t>на срок </a:t>
            </a:r>
            <a:r>
              <a:rPr lang="ru-RU" b="1" dirty="0"/>
              <a:t>от 2 до 5 лет </a:t>
            </a:r>
            <a:r>
              <a:rPr lang="ru-RU" dirty="0"/>
              <a:t>со </a:t>
            </a:r>
            <a:r>
              <a:rPr lang="ru-RU" b="1" dirty="0"/>
              <a:t>штрафом </a:t>
            </a:r>
            <a:r>
              <a:rPr lang="ru-RU" dirty="0"/>
              <a:t>в размере </a:t>
            </a:r>
            <a:r>
              <a:rPr lang="ru-RU" b="1" dirty="0"/>
              <a:t>от 500.000 до 1.000.000 рублей </a:t>
            </a:r>
            <a:r>
              <a:rPr lang="ru-RU" dirty="0"/>
              <a:t>или в размере </a:t>
            </a:r>
            <a:r>
              <a:rPr lang="ru-RU" b="1" dirty="0"/>
              <a:t>дохода </a:t>
            </a:r>
            <a:r>
              <a:rPr lang="ru-RU" dirty="0"/>
              <a:t>осужденного </a:t>
            </a:r>
            <a:r>
              <a:rPr lang="ru-RU" b="1" dirty="0"/>
              <a:t>за</a:t>
            </a:r>
            <a:r>
              <a:rPr lang="ru-RU" dirty="0"/>
              <a:t> </a:t>
            </a:r>
            <a:r>
              <a:rPr lang="ru-RU" b="1" dirty="0"/>
              <a:t>период от 1 года до 3 лет</a:t>
            </a:r>
            <a:r>
              <a:rPr lang="ru-RU" dirty="0"/>
              <a:t>.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3DD5A2B5-C93B-77A5-675C-9AAB0801A0E6}"/>
              </a:ext>
            </a:extLst>
          </p:cNvPr>
          <p:cNvSpPr txBox="1">
            <a:spLocks/>
          </p:cNvSpPr>
          <p:nvPr/>
        </p:nvSpPr>
        <p:spPr>
          <a:xfrm>
            <a:off x="7524328" y="3829706"/>
            <a:ext cx="944838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Штраф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72605600-833C-4174-1E78-29194BC087DD}"/>
              </a:ext>
            </a:extLst>
          </p:cNvPr>
          <p:cNvSpPr txBox="1">
            <a:spLocks/>
          </p:cNvSpPr>
          <p:nvPr/>
        </p:nvSpPr>
        <p:spPr>
          <a:xfrm>
            <a:off x="6759972" y="5832600"/>
            <a:ext cx="2233642" cy="52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000" spc="-100" dirty="0">
                <a:latin typeface="+mn-lt"/>
                <a:cs typeface="Times New Roman" panose="02020603050405020304" pitchFamily="18" charset="0"/>
              </a:rPr>
              <a:t>Исправительные или принудительные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2411749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BED91-FBCE-92E6-ECB7-0896B30C0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8C71DF-2A90-C7E4-0AC7-42A54961C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2F37EA-A046-75D8-1142-5B10E198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7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B0180437-41D8-3B41-E969-9850CB748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00" b="95250" l="10000" r="90000">
                        <a14:foregroundMark x1="40625" y1="13500" x2="49750" y2="15000"/>
                        <a14:foregroundMark x1="52625" y1="11250" x2="39875" y2="14750"/>
                        <a14:foregroundMark x1="43625" y1="9250" x2="50125" y2="4000"/>
                        <a14:foregroundMark x1="51000" y1="3000" x2="51000" y2="3000"/>
                        <a14:foregroundMark x1="51250" y1="3500" x2="51250" y2="3500"/>
                        <a14:foregroundMark x1="51750" y1="3750" x2="51750" y2="3750"/>
                        <a14:foregroundMark x1="52875" y1="88500" x2="52875" y2="88500"/>
                        <a14:foregroundMark x1="36250" y1="95250" x2="36250" y2="95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877" y="660275"/>
            <a:ext cx="2233642" cy="111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69EE2077-D029-1B94-37B4-672A3D2F9155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58E9DB2-6424-74CF-56D3-C5D33B3C67B4}"/>
              </a:ext>
            </a:extLst>
          </p:cNvPr>
          <p:cNvSpPr/>
          <p:nvPr/>
        </p:nvSpPr>
        <p:spPr>
          <a:xfrm>
            <a:off x="395536" y="1812403"/>
            <a:ext cx="67687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ru-RU" dirty="0"/>
              <a:t>В рамках темы нашей презентации нам необходима Глава 28 УК РФ. «Преступления в сфере компьютерной информации»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9E2FAC3-8B04-6E02-7367-74C0099B2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341" y="2473250"/>
            <a:ext cx="2190257" cy="1459806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7F3DAE8-23FE-3860-C3B7-A0998032A1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972" y="4309054"/>
            <a:ext cx="2233642" cy="1490956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59D61095-7F88-031F-9F0C-9F2F1EA9780B}"/>
              </a:ext>
            </a:extLst>
          </p:cNvPr>
          <p:cNvSpPr txBox="1">
            <a:spLocks/>
          </p:cNvSpPr>
          <p:nvPr/>
        </p:nvSpPr>
        <p:spPr>
          <a:xfrm>
            <a:off x="7699638" y="1643597"/>
            <a:ext cx="872120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УК РФ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5510BD-B9B4-8CC1-979D-515BD447AD11}"/>
              </a:ext>
            </a:extLst>
          </p:cNvPr>
          <p:cNvSpPr txBox="1"/>
          <p:nvPr/>
        </p:nvSpPr>
        <p:spPr>
          <a:xfrm>
            <a:off x="395536" y="2546897"/>
            <a:ext cx="61576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ru-RU" dirty="0"/>
              <a:t>Согласно Статье 274.1 ч.2, Неправомерный доступ к охраняемой информации, содержащийся в КИИ РФ, предназначенные для неправомерного воздействия на КИИ РФ, повлёкшее причинение вреда КИИ РФ.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Наказываются </a:t>
            </a:r>
            <a:r>
              <a:rPr lang="ru-RU" b="1" dirty="0"/>
              <a:t>принудительными работами </a:t>
            </a:r>
            <a:r>
              <a:rPr lang="ru-RU" dirty="0"/>
              <a:t>на срок </a:t>
            </a:r>
            <a:r>
              <a:rPr lang="ru-RU" b="1" dirty="0"/>
              <a:t>до 5 лет </a:t>
            </a:r>
            <a:r>
              <a:rPr lang="ru-RU" dirty="0"/>
              <a:t>со </a:t>
            </a:r>
            <a:r>
              <a:rPr lang="ru-RU" b="1" dirty="0"/>
              <a:t>штрафом </a:t>
            </a:r>
            <a:r>
              <a:rPr lang="ru-RU" dirty="0"/>
              <a:t>в размере </a:t>
            </a:r>
            <a:r>
              <a:rPr lang="ru-RU" b="1" dirty="0"/>
              <a:t>от 500.000 до 1.000.000 рублей </a:t>
            </a:r>
            <a:r>
              <a:rPr lang="ru-RU" dirty="0"/>
              <a:t>или в размере </a:t>
            </a:r>
            <a:r>
              <a:rPr lang="ru-RU" b="1" dirty="0"/>
              <a:t>дохода </a:t>
            </a:r>
            <a:r>
              <a:rPr lang="ru-RU" dirty="0"/>
              <a:t>осужденного </a:t>
            </a:r>
            <a:r>
              <a:rPr lang="ru-RU" b="1" dirty="0"/>
              <a:t>за</a:t>
            </a:r>
            <a:r>
              <a:rPr lang="ru-RU" dirty="0"/>
              <a:t> </a:t>
            </a:r>
            <a:r>
              <a:rPr lang="ru-RU" b="1" dirty="0"/>
              <a:t>период от 1 года до 3 лет </a:t>
            </a:r>
            <a:r>
              <a:rPr lang="ru-RU" dirty="0"/>
              <a:t>и с </a:t>
            </a:r>
            <a:r>
              <a:rPr lang="ru-RU" b="1" dirty="0"/>
              <a:t>ограничением свободы </a:t>
            </a:r>
            <a:r>
              <a:rPr lang="ru-RU" dirty="0"/>
              <a:t>на срок </a:t>
            </a:r>
            <a:r>
              <a:rPr lang="ru-RU" b="1" dirty="0"/>
              <a:t>от 2 до 6 лет</a:t>
            </a:r>
            <a:r>
              <a:rPr lang="ru-RU" dirty="0"/>
              <a:t> со </a:t>
            </a:r>
            <a:r>
              <a:rPr lang="ru-RU" b="1" dirty="0"/>
              <a:t>штрафом </a:t>
            </a:r>
            <a:r>
              <a:rPr lang="ru-RU" dirty="0"/>
              <a:t>в размере </a:t>
            </a:r>
            <a:r>
              <a:rPr lang="ru-RU" b="1" dirty="0"/>
              <a:t>от 500.000 до 1.000.000 рублей </a:t>
            </a:r>
            <a:r>
              <a:rPr lang="ru-RU" dirty="0"/>
              <a:t>или в размере </a:t>
            </a:r>
            <a:r>
              <a:rPr lang="ru-RU" b="1" dirty="0"/>
              <a:t>дохода </a:t>
            </a:r>
            <a:r>
              <a:rPr lang="ru-RU" dirty="0"/>
              <a:t>осужденного за период </a:t>
            </a:r>
            <a:r>
              <a:rPr lang="ru-RU" b="1" dirty="0"/>
              <a:t>от 1 до 3 лет.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2FD743B9-C00D-E8CE-847F-4D2CE12298BD}"/>
              </a:ext>
            </a:extLst>
          </p:cNvPr>
          <p:cNvSpPr txBox="1">
            <a:spLocks/>
          </p:cNvSpPr>
          <p:nvPr/>
        </p:nvSpPr>
        <p:spPr>
          <a:xfrm>
            <a:off x="7524328" y="3829706"/>
            <a:ext cx="944838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Штраф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61F12837-2FFA-40AD-3D8D-A95C955AA41A}"/>
              </a:ext>
            </a:extLst>
          </p:cNvPr>
          <p:cNvSpPr txBox="1">
            <a:spLocks/>
          </p:cNvSpPr>
          <p:nvPr/>
        </p:nvSpPr>
        <p:spPr>
          <a:xfrm>
            <a:off x="6759972" y="5832600"/>
            <a:ext cx="2233642" cy="523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000" spc="-100" dirty="0">
                <a:latin typeface="+mn-lt"/>
                <a:cs typeface="Times New Roman" panose="02020603050405020304" pitchFamily="18" charset="0"/>
              </a:rPr>
              <a:t>Исправительные или принудительные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4241013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C22B9-FAC3-4B2E-D93C-4FB7F2A9E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33C3D-54EC-3A42-EE5C-26EBDB9F4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0B1433-9F0D-2201-5A4D-8F0BD0D7E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8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F0A34F8D-0441-4C8E-4BD2-0A60A353B707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FF25146-3DA5-8E41-AC50-A459D09BBB5E}"/>
              </a:ext>
            </a:extLst>
          </p:cNvPr>
          <p:cNvSpPr/>
          <p:nvPr/>
        </p:nvSpPr>
        <p:spPr>
          <a:xfrm>
            <a:off x="407502" y="1301898"/>
            <a:ext cx="69300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ru-RU" dirty="0"/>
              <a:t>В рамках темы нашей презентации нам необходима Глава 13 КоАП РФ. «Административные правонарушения в области связи и информации»</a:t>
            </a:r>
            <a:endParaRPr lang="ru-RU" sz="20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9A42D232-57D7-8792-E4F9-22CC7AD9A4A3}"/>
              </a:ext>
            </a:extLst>
          </p:cNvPr>
          <p:cNvSpPr txBox="1">
            <a:spLocks/>
          </p:cNvSpPr>
          <p:nvPr/>
        </p:nvSpPr>
        <p:spPr>
          <a:xfrm>
            <a:off x="7871746" y="1728041"/>
            <a:ext cx="919616" cy="523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1600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  <p:pic>
        <p:nvPicPr>
          <p:cNvPr id="6" name="Picture 4" descr="Picture background">
            <a:extLst>
              <a:ext uri="{FF2B5EF4-FFF2-40B4-BE49-F238E27FC236}">
                <a16:creationId xmlns:a16="http://schemas.microsoft.com/office/drawing/2014/main" id="{25DAB9C6-84E4-76D2-461C-F105395D1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883" l="10000" r="97500">
                        <a14:foregroundMark x1="12422" y1="17799" x2="25859" y2="87705"/>
                        <a14:foregroundMark x1="25859" y1="87705" x2="30938" y2="96136"/>
                        <a14:foregroundMark x1="30938" y1="96136" x2="44531" y2="96370"/>
                        <a14:foregroundMark x1="44531" y1="96370" x2="90391" y2="93208"/>
                        <a14:foregroundMark x1="90391" y1="93208" x2="97734" y2="84426"/>
                        <a14:foregroundMark x1="97734" y1="84426" x2="95078" y2="71897"/>
                        <a14:foregroundMark x1="95078" y1="71897" x2="60859" y2="4450"/>
                        <a14:foregroundMark x1="60859" y1="4450" x2="45078" y2="6323"/>
                        <a14:foregroundMark x1="45078" y1="6323" x2="32969" y2="10656"/>
                        <a14:foregroundMark x1="26875" y1="89578" x2="50234" y2="93560"/>
                        <a14:foregroundMark x1="50234" y1="93560" x2="61016" y2="92506"/>
                        <a14:foregroundMark x1="62656" y1="95199" x2="93750" y2="96370"/>
                        <a14:foregroundMark x1="97500" y1="77283" x2="97500" y2="77283"/>
                        <a14:foregroundMark x1="61016" y1="468" x2="61016" y2="468"/>
                        <a14:foregroundMark x1="12969" y1="31030" x2="11172" y2="22951"/>
                        <a14:foregroundMark x1="25234" y1="97424" x2="19766" y2="70258"/>
                        <a14:foregroundMark x1="17188" y1="58782" x2="26016" y2="98361"/>
                        <a14:foregroundMark x1="17500" y1="59251" x2="26016" y2="99063"/>
                        <a14:foregroundMark x1="21484" y1="81265" x2="24609" y2="99883"/>
                        <a14:foregroundMark x1="18984" y1="70023" x2="17734" y2="59602"/>
                        <a14:foregroundMark x1="16953" y1="60539" x2="16953" y2="60539"/>
                        <a14:foregroundMark x1="16953" y1="60773" x2="19609" y2="67564"/>
                        <a14:foregroundMark x1="17969" y1="64637" x2="17969" y2="64637"/>
                        <a14:backgroundMark x1="10469" y1="12881" x2="28516" y2="7611"/>
                        <a14:backgroundMark x1="28516" y1="7611" x2="7187" y2="3513"/>
                        <a14:backgroundMark x1="7187" y1="3513" x2="7031" y2="35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568" y="739040"/>
            <a:ext cx="1591015" cy="106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79C5759D-7D0C-2B69-37A3-CB40B4592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908849"/>
              </p:ext>
            </p:extLst>
          </p:nvPr>
        </p:nvGraphicFramePr>
        <p:xfrm>
          <a:off x="470616" y="2183086"/>
          <a:ext cx="8202768" cy="4667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0692">
                  <a:extLst>
                    <a:ext uri="{9D8B030D-6E8A-4147-A177-3AD203B41FA5}">
                      <a16:colId xmlns:a16="http://schemas.microsoft.com/office/drawing/2014/main" val="63144487"/>
                    </a:ext>
                  </a:extLst>
                </a:gridCol>
                <a:gridCol w="2050692">
                  <a:extLst>
                    <a:ext uri="{9D8B030D-6E8A-4147-A177-3AD203B41FA5}">
                      <a16:colId xmlns:a16="http://schemas.microsoft.com/office/drawing/2014/main" val="2602091103"/>
                    </a:ext>
                  </a:extLst>
                </a:gridCol>
                <a:gridCol w="2050692">
                  <a:extLst>
                    <a:ext uri="{9D8B030D-6E8A-4147-A177-3AD203B41FA5}">
                      <a16:colId xmlns:a16="http://schemas.microsoft.com/office/drawing/2014/main" val="2132193350"/>
                    </a:ext>
                  </a:extLst>
                </a:gridCol>
                <a:gridCol w="2050692">
                  <a:extLst>
                    <a:ext uri="{9D8B030D-6E8A-4147-A177-3AD203B41FA5}">
                      <a16:colId xmlns:a16="http://schemas.microsoft.com/office/drawing/2014/main" val="1557554815"/>
                    </a:ext>
                  </a:extLst>
                </a:gridCol>
              </a:tblGrid>
              <a:tr h="671976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  <a:p>
                      <a:pPr algn="ctr"/>
                      <a:r>
                        <a:rPr lang="ru-RU" dirty="0"/>
                        <a:t>Статья 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физического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должностного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юридического лица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75628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500 – 1.000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3.000 – 5.000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10.000 – 15.000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04793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100.000 – 300.000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500.000 – 1.000.000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69616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1.000 – 1.500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1.500 – 2.500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15.000 – 20.000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12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1.000 – 1.500 рублей с возможной конфискацией несертифицированных СЗИ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2.500 – 3.000 рублей с возможной конфискацией несертифицированных СЗИ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20.000 – 25.000 рублей с возможной конфискацией несертифицированных СЗИ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965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911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47A4A-76F1-4E64-BF6C-9E10EBE19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8BF1B-D644-F2CC-9032-FC2407363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9144000" cy="10081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z="3300" b="1" spc="-100" dirty="0">
                <a:latin typeface="+mn-lt"/>
                <a:cs typeface="Times New Roman" panose="02020603050405020304" pitchFamily="18" charset="0"/>
              </a:rPr>
              <a:t>КоАП РФ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3CAFBBB-30EA-02FA-A722-00532117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233642" cy="365125"/>
          </a:xfrm>
        </p:spPr>
        <p:txBody>
          <a:bodyPr vert="horz" lIns="91440" tIns="45720" rIns="91440" bIns="45720" rtlCol="0" anchor="ctr"/>
          <a:lstStyle/>
          <a:p>
            <a:fld id="{5824E7C9-E68A-48FC-80A3-273CCB99852B}" type="slidenum">
              <a:rPr lang="ru-RU" sz="1400" smtClean="0">
                <a:cs typeface="Times New Roman" panose="02020603050405020304" pitchFamily="18" charset="0"/>
              </a:rPr>
              <a:pPr/>
              <a:t>9</a:t>
            </a:fld>
            <a:endParaRPr lang="ru-RU" sz="1400" dirty="0">
              <a:cs typeface="Times New Roman" panose="02020603050405020304" pitchFamily="18" charset="0"/>
            </a:endParaRPr>
          </a:p>
        </p:txBody>
      </p:sp>
      <p:sp>
        <p:nvSpPr>
          <p:cNvPr id="5" name="Стрелка: изогнутая 4" hidden="1">
            <a:extLst>
              <a:ext uri="{FF2B5EF4-FFF2-40B4-BE49-F238E27FC236}">
                <a16:creationId xmlns:a16="http://schemas.microsoft.com/office/drawing/2014/main" id="{262A35C1-7384-750D-7121-47D83529BCB5}"/>
              </a:ext>
            </a:extLst>
          </p:cNvPr>
          <p:cNvSpPr/>
          <p:nvPr/>
        </p:nvSpPr>
        <p:spPr>
          <a:xfrm rot="5400000">
            <a:off x="4850811" y="1612654"/>
            <a:ext cx="1368154" cy="1925776"/>
          </a:xfrm>
          <a:prstGeom prst="bentArrow">
            <a:avLst>
              <a:gd name="adj1" fmla="val 10148"/>
              <a:gd name="adj2" fmla="val 14603"/>
              <a:gd name="adj3" fmla="val 19802"/>
              <a:gd name="adj4" fmla="val 288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C2AD5755-FD53-A8A7-BA57-FDDB14774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408515"/>
              </p:ext>
            </p:extLst>
          </p:nvPr>
        </p:nvGraphicFramePr>
        <p:xfrm>
          <a:off x="143508" y="1340768"/>
          <a:ext cx="8856983" cy="5335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4956">
                  <a:extLst>
                    <a:ext uri="{9D8B030D-6E8A-4147-A177-3AD203B41FA5}">
                      <a16:colId xmlns:a16="http://schemas.microsoft.com/office/drawing/2014/main" val="63144487"/>
                    </a:ext>
                  </a:extLst>
                </a:gridCol>
                <a:gridCol w="2643535">
                  <a:extLst>
                    <a:ext uri="{9D8B030D-6E8A-4147-A177-3AD203B41FA5}">
                      <a16:colId xmlns:a16="http://schemas.microsoft.com/office/drawing/2014/main" val="2602091103"/>
                    </a:ext>
                  </a:extLst>
                </a:gridCol>
                <a:gridCol w="1889096">
                  <a:extLst>
                    <a:ext uri="{9D8B030D-6E8A-4147-A177-3AD203B41FA5}">
                      <a16:colId xmlns:a16="http://schemas.microsoft.com/office/drawing/2014/main" val="2132193350"/>
                    </a:ext>
                  </a:extLst>
                </a:gridCol>
                <a:gridCol w="2539396">
                  <a:extLst>
                    <a:ext uri="{9D8B030D-6E8A-4147-A177-3AD203B41FA5}">
                      <a16:colId xmlns:a16="http://schemas.microsoft.com/office/drawing/2014/main" val="1557554815"/>
                    </a:ext>
                  </a:extLst>
                </a:gridCol>
              </a:tblGrid>
              <a:tr h="671976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  <a:p>
                      <a:pPr algn="ctr"/>
                      <a:r>
                        <a:rPr lang="ru-RU" dirty="0"/>
                        <a:t>Статья 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физического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должностного лица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Штраф юридического лица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75628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2.000 – 3.000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20.000 – 25.000 рублей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504793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3.000 – 4.000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20.000 – 30.000 рублей с возможной конфискацией </a:t>
                      </a:r>
                      <a:r>
                        <a:rPr lang="ru-RU" sz="1730" dirty="0"/>
                        <a:t>несертифицированных</a:t>
                      </a:r>
                      <a:r>
                        <a:rPr lang="ru-RU" dirty="0"/>
                        <a:t> СЗИ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0696169"/>
                  </a:ext>
                </a:extLst>
              </a:tr>
              <a:tr h="671976">
                <a:tc>
                  <a:txBody>
                    <a:bodyPr/>
                    <a:lstStyle/>
                    <a:p>
                      <a:r>
                        <a:rPr lang="ru-RU" dirty="0"/>
                        <a:t>13.12. ч.5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*для ЮЛ </a:t>
                      </a:r>
                      <a:r>
                        <a:rPr lang="ru-RU" b="1" dirty="0" err="1"/>
                        <a:t>осуществ</a:t>
                      </a:r>
                      <a:r>
                        <a:rPr lang="ru-RU" b="1" dirty="0"/>
                        <a:t>. предпринимательскую деятельность без образования</a:t>
                      </a:r>
                      <a:br>
                        <a:rPr lang="ru-RU" dirty="0"/>
                      </a:br>
                      <a:r>
                        <a:rPr lang="ru-RU" dirty="0"/>
                        <a:t>2.000 – 3.000 рублей или приостановление деятельности на срок до 90 суток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2.000 – 3.000 рублей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20.000 – 25.000 рублей или административное приостановление деятельности на срок до 90 суток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8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34815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p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69305</TotalTime>
  <Words>978</Words>
  <Application>Microsoft Office PowerPoint</Application>
  <PresentationFormat>Экран (4:3)</PresentationFormat>
  <Paragraphs>150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Segoe UI</vt:lpstr>
      <vt:lpstr>Segoe UI Semibold</vt:lpstr>
      <vt:lpstr>Times New Roman</vt:lpstr>
      <vt:lpstr>Тема Office</vt:lpstr>
      <vt:lpstr>Презентация PowerPoint</vt:lpstr>
      <vt:lpstr>Цель и задачи доклада</vt:lpstr>
      <vt:lpstr>Основные термины и определения</vt:lpstr>
      <vt:lpstr>Откуда брать статьи?</vt:lpstr>
      <vt:lpstr>УК РФ</vt:lpstr>
      <vt:lpstr>УК РФ</vt:lpstr>
      <vt:lpstr>УК РФ</vt:lpstr>
      <vt:lpstr>КоАП РФ</vt:lpstr>
      <vt:lpstr>КоАП РФ</vt:lpstr>
      <vt:lpstr>КоАП РФ</vt:lpstr>
      <vt:lpstr>КоАП РФ</vt:lpstr>
      <vt:lpstr>Результаты по проделанной работе</vt:lpstr>
      <vt:lpstr>Список использованных источников</vt:lpstr>
      <vt:lpstr>Спасибо за внимание!</vt:lpstr>
    </vt:vector>
  </TitlesOfParts>
  <Company>MIET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Elena</dc:creator>
  <cp:lastModifiedBy>Gleb Broydo</cp:lastModifiedBy>
  <cp:revision>115</cp:revision>
  <cp:lastPrinted>2018-03-15T15:57:27Z</cp:lastPrinted>
  <dcterms:created xsi:type="dcterms:W3CDTF">2017-12-06T05:38:21Z</dcterms:created>
  <dcterms:modified xsi:type="dcterms:W3CDTF">2024-11-04T08:10:56Z</dcterms:modified>
</cp:coreProperties>
</file>